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82"/>
    <a:srgbClr val="A02345"/>
    <a:srgbClr val="9B1A6D"/>
    <a:srgbClr val="9D30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snapToObjects="1">
      <p:cViewPr varScale="1">
        <p:scale>
          <a:sx n="65" d="100"/>
          <a:sy n="65" d="100"/>
        </p:scale>
        <p:origin x="3174" y="90"/>
      </p:cViewPr>
      <p:guideLst>
        <p:guide orient="horz" pos="3367"/>
        <p:guide pos="238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8"/>
            <a:ext cx="6428423" cy="2291129"/>
          </a:xfrm>
        </p:spPr>
        <p:txBody>
          <a:bodyPr/>
          <a:lstStyle/>
          <a:p>
            <a:r>
              <a:rPr lang="en-AU"/>
              <a:t>Click to edit Master title style</a:t>
            </a:r>
            <a:endParaRPr lang="en-US"/>
          </a:p>
        </p:txBody>
      </p:sp>
      <p:sp>
        <p:nvSpPr>
          <p:cNvPr id="3" name="Subtitle 2"/>
          <p:cNvSpPr>
            <a:spLocks noGrp="1"/>
          </p:cNvSpPr>
          <p:nvPr>
            <p:ph type="subTitle" idx="1"/>
          </p:nvPr>
        </p:nvSpPr>
        <p:spPr>
          <a:xfrm>
            <a:off x="1134428" y="6056896"/>
            <a:ext cx="5293995" cy="2731540"/>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48480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1732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2299" y="618556"/>
            <a:ext cx="1276231" cy="13172757"/>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283607" y="618556"/>
            <a:ext cx="3702646" cy="1317275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4838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3918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0"/>
            <a:ext cx="6428423" cy="2122883"/>
          </a:xfrm>
        </p:spPr>
        <p:txBody>
          <a:bodyPr anchor="t"/>
          <a:lstStyle>
            <a:lvl1pPr algn="l">
              <a:defRPr sz="4400" b="1" cap="all"/>
            </a:lvl1pPr>
          </a:lstStyle>
          <a:p>
            <a:r>
              <a:rPr lang="en-AU"/>
              <a:t>Click to edit Master title style</a:t>
            </a:r>
            <a:endParaRPr lang="en-US"/>
          </a:p>
        </p:txBody>
      </p:sp>
      <p:sp>
        <p:nvSpPr>
          <p:cNvPr id="3" name="Text Placeholder 2"/>
          <p:cNvSpPr>
            <a:spLocks noGrp="1"/>
          </p:cNvSpPr>
          <p:nvPr>
            <p:ph type="body" idx="1"/>
          </p:nvPr>
        </p:nvSpPr>
        <p:spPr>
          <a:xfrm>
            <a:off x="597413" y="4530302"/>
            <a:ext cx="6428423" cy="2338139"/>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53525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283607"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2899093"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5795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3841824" y="2392573"/>
            <a:ext cx="3342884"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6" name="Content Placeholder 5"/>
          <p:cNvSpPr>
            <a:spLocks noGrp="1"/>
          </p:cNvSpPr>
          <p:nvPr>
            <p:ph sz="quarter" idx="4"/>
          </p:nvPr>
        </p:nvSpPr>
        <p:spPr>
          <a:xfrm>
            <a:off x="3841824" y="3389684"/>
            <a:ext cx="3342884"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1E25FF7-EBCD-8E46-8AF1-4B9095E533CD}"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24922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1E25FF7-EBCD-8E46-8AF1-4B9095E533CD}"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41790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25FF7-EBCD-8E46-8AF1-4B9095E533CD}"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6083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1"/>
          </a:xfrm>
        </p:spPr>
        <p:txBody>
          <a:bodyPr anchor="b"/>
          <a:lstStyle>
            <a:lvl1pPr algn="l">
              <a:defRPr sz="2200" b="1"/>
            </a:lvl1pPr>
          </a:lstStyle>
          <a:p>
            <a:r>
              <a:rPr lang="en-AU"/>
              <a:t>Click to edit Master title style</a:t>
            </a:r>
            <a:endParaRPr lang="en-US"/>
          </a:p>
        </p:txBody>
      </p:sp>
      <p:sp>
        <p:nvSpPr>
          <p:cNvPr id="3" name="Content Placeholder 2"/>
          <p:cNvSpPr>
            <a:spLocks noGrp="1"/>
          </p:cNvSpPr>
          <p:nvPr>
            <p:ph idx="1"/>
          </p:nvPr>
        </p:nvSpPr>
        <p:spPr>
          <a:xfrm>
            <a:off x="2956864" y="425567"/>
            <a:ext cx="4227844" cy="9122457"/>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3897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200" b="1"/>
            </a:lvl1pPr>
          </a:lstStyle>
          <a:p>
            <a:r>
              <a:rPr lang="en-AU"/>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a:p>
        </p:txBody>
      </p:sp>
      <p:sp>
        <p:nvSpPr>
          <p:cNvPr id="4" name="Text Placeholder 3"/>
          <p:cNvSpPr>
            <a:spLocks noGrp="1"/>
          </p:cNvSpPr>
          <p:nvPr>
            <p:ph type="body" sz="half" idx="2"/>
          </p:nvPr>
        </p:nvSpPr>
        <p:spPr>
          <a:xfrm>
            <a:off x="1482372" y="8365345"/>
            <a:ext cx="4537710" cy="1254429"/>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2787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9551" tIns="49775" rIns="99551" bIns="49775"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378143" y="2494017"/>
            <a:ext cx="6806565" cy="7054007"/>
          </a:xfrm>
          <a:prstGeom prst="rect">
            <a:avLst/>
          </a:prstGeom>
        </p:spPr>
        <p:txBody>
          <a:bodyPr vert="horz" lIns="99551" tIns="49775" rIns="99551" bIns="49775"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9551" tIns="49775" rIns="99551" bIns="49775" rtlCol="0" anchor="ctr"/>
          <a:lstStyle>
            <a:lvl1pPr algn="l">
              <a:defRPr sz="1300">
                <a:solidFill>
                  <a:schemeClr val="tx1">
                    <a:tint val="75000"/>
                  </a:schemeClr>
                </a:solidFill>
              </a:defRPr>
            </a:lvl1pPr>
          </a:lstStyle>
          <a:p>
            <a:fld id="{51E25FF7-EBCD-8E46-8AF1-4B9095E533CD}" type="datetimeFigureOut">
              <a:rPr lang="en-US" smtClean="0"/>
              <a:t>5/18/2023</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9551" tIns="49775" rIns="99551" bIns="49775" rtlCol="0" anchor="ctr"/>
          <a:lstStyle>
            <a:lvl1pPr algn="r">
              <a:defRPr sz="1300">
                <a:solidFill>
                  <a:schemeClr val="tx1">
                    <a:tint val="75000"/>
                  </a:schemeClr>
                </a:solidFill>
              </a:defRPr>
            </a:lvl1pPr>
          </a:lstStyle>
          <a:p>
            <a:fld id="{80C41BF5-259C-FC4D-842A-2AC37EA4C203}" type="slidenum">
              <a:rPr lang="en-US" smtClean="0"/>
              <a:t>‹#›</a:t>
            </a:fld>
            <a:endParaRPr lang="en-US"/>
          </a:p>
        </p:txBody>
      </p:sp>
    </p:spTree>
    <p:extLst>
      <p:ext uri="{BB962C8B-B14F-4D97-AF65-F5344CB8AC3E}">
        <p14:creationId xmlns:p14="http://schemas.microsoft.com/office/powerpoint/2010/main" val="394394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7754"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tif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3330" y="1862189"/>
            <a:ext cx="7635968" cy="122458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9B1A6D"/>
              </a:highlight>
            </a:endParaRPr>
          </a:p>
        </p:txBody>
      </p:sp>
      <p:pic>
        <p:nvPicPr>
          <p:cNvPr id="10" name="Picture 9"/>
          <p:cNvPicPr>
            <a:picLocks noChangeAspect="1"/>
          </p:cNvPicPr>
          <p:nvPr/>
        </p:nvPicPr>
        <p:blipFill>
          <a:blip r:embed="rId2"/>
          <a:srcRect t="13602" b="13602"/>
          <a:stretch/>
        </p:blipFill>
        <p:spPr>
          <a:xfrm>
            <a:off x="225749" y="7538657"/>
            <a:ext cx="3549707" cy="1679651"/>
          </a:xfrm>
          <a:prstGeom prst="rect">
            <a:avLst/>
          </a:prstGeom>
        </p:spPr>
      </p:pic>
      <p:pic>
        <p:nvPicPr>
          <p:cNvPr id="5" name="Picture 4"/>
          <p:cNvPicPr>
            <a:picLocks noChangeAspect="1"/>
          </p:cNvPicPr>
          <p:nvPr/>
        </p:nvPicPr>
        <p:blipFill>
          <a:blip r:embed="rId3"/>
          <a:srcRect/>
          <a:stretch/>
        </p:blipFill>
        <p:spPr>
          <a:xfrm>
            <a:off x="4718188" y="7434088"/>
            <a:ext cx="1920612" cy="1280408"/>
          </a:xfrm>
          <a:prstGeom prst="rect">
            <a:avLst/>
          </a:prstGeom>
        </p:spPr>
      </p:pic>
      <p:sp>
        <p:nvSpPr>
          <p:cNvPr id="9" name="TextBox 8"/>
          <p:cNvSpPr txBox="1"/>
          <p:nvPr/>
        </p:nvSpPr>
        <p:spPr>
          <a:xfrm>
            <a:off x="-69889" y="2029202"/>
            <a:ext cx="7635968" cy="523220"/>
          </a:xfrm>
          <a:prstGeom prst="rect">
            <a:avLst/>
          </a:prstGeom>
          <a:noFill/>
        </p:spPr>
        <p:txBody>
          <a:bodyPr wrap="square" rtlCol="0">
            <a:spAutoFit/>
          </a:bodyPr>
          <a:lstStyle/>
          <a:p>
            <a:pPr algn="ctr"/>
            <a:r>
              <a:rPr lang="en-AU" sz="2800" b="1" dirty="0">
                <a:solidFill>
                  <a:schemeClr val="bg1"/>
                </a:solidFill>
                <a:latin typeface="Arial"/>
                <a:cs typeface="Arial"/>
              </a:rPr>
              <a:t>House and Land Package </a:t>
            </a:r>
            <a:r>
              <a:rPr lang="en-AU" sz="2800" b="1">
                <a:solidFill>
                  <a:schemeClr val="bg1"/>
                </a:solidFill>
                <a:latin typeface="Arial"/>
                <a:cs typeface="Arial"/>
              </a:rPr>
              <a:t>$1,950,000</a:t>
            </a:r>
            <a:endParaRPr lang="en-US" sz="2800" b="1" dirty="0">
              <a:solidFill>
                <a:schemeClr val="bg1"/>
              </a:solidFill>
              <a:latin typeface="Arial"/>
              <a:cs typeface="Arial"/>
            </a:endParaRPr>
          </a:p>
        </p:txBody>
      </p:sp>
      <p:sp>
        <p:nvSpPr>
          <p:cNvPr id="12" name="TextBox 11"/>
          <p:cNvSpPr txBox="1"/>
          <p:nvPr/>
        </p:nvSpPr>
        <p:spPr>
          <a:xfrm>
            <a:off x="-73118" y="2630169"/>
            <a:ext cx="7635968" cy="369332"/>
          </a:xfrm>
          <a:prstGeom prst="rect">
            <a:avLst/>
          </a:prstGeom>
          <a:noFill/>
        </p:spPr>
        <p:txBody>
          <a:bodyPr wrap="square" rtlCol="0">
            <a:spAutoFit/>
          </a:bodyPr>
          <a:lstStyle/>
          <a:p>
            <a:pPr algn="ctr"/>
            <a:r>
              <a:rPr lang="en-AU" sz="1800" dirty="0">
                <a:solidFill>
                  <a:schemeClr val="bg1"/>
                </a:solidFill>
                <a:latin typeface="Arial"/>
                <a:cs typeface="Arial"/>
              </a:rPr>
              <a:t>Bedroom	4   |   Bathroom 3   |   Garage 2</a:t>
            </a:r>
            <a:endParaRPr lang="en-US" sz="1800" dirty="0">
              <a:solidFill>
                <a:schemeClr val="bg1"/>
              </a:solidFill>
              <a:latin typeface="Arial"/>
              <a:cs typeface="Arial"/>
            </a:endParaRPr>
          </a:p>
        </p:txBody>
      </p:sp>
      <p:sp>
        <p:nvSpPr>
          <p:cNvPr id="13" name="Rectangle 12"/>
          <p:cNvSpPr/>
          <p:nvPr/>
        </p:nvSpPr>
        <p:spPr>
          <a:xfrm>
            <a:off x="91045" y="3493049"/>
            <a:ext cx="4078695" cy="1077218"/>
          </a:xfrm>
          <a:prstGeom prst="rect">
            <a:avLst/>
          </a:prstGeom>
        </p:spPr>
        <p:txBody>
          <a:bodyPr wrap="square">
            <a:spAutoFit/>
          </a:bodyPr>
          <a:lstStyle/>
          <a:p>
            <a:pPr algn="ctr"/>
            <a:r>
              <a:rPr lang="en-US" sz="1600" b="1" dirty="0">
                <a:solidFill>
                  <a:srgbClr val="A02345"/>
                </a:solidFill>
                <a:latin typeface="Arial"/>
                <a:cs typeface="Arial"/>
              </a:rPr>
              <a:t>THE BORDEAUX 56- ANNETTE FACADE</a:t>
            </a:r>
          </a:p>
          <a:p>
            <a:pPr algn="ctr"/>
            <a:r>
              <a:rPr lang="en-US" sz="1600" i="1" dirty="0">
                <a:solidFill>
                  <a:srgbClr val="A02345"/>
                </a:solidFill>
                <a:latin typeface="Arial"/>
                <a:cs typeface="Arial"/>
              </a:rPr>
              <a:t>Lot 325 </a:t>
            </a:r>
            <a:r>
              <a:rPr lang="en-US" sz="1600" i="1" dirty="0">
                <a:solidFill>
                  <a:schemeClr val="tx1">
                    <a:lumMod val="65000"/>
                    <a:lumOff val="35000"/>
                  </a:schemeClr>
                </a:solidFill>
                <a:latin typeface="Arial"/>
                <a:cs typeface="Arial"/>
              </a:rPr>
              <a:t>- Kingbird</a:t>
            </a:r>
          </a:p>
          <a:p>
            <a:pPr algn="ctr"/>
            <a:r>
              <a:rPr lang="en-US" sz="1600" b="1" dirty="0">
                <a:solidFill>
                  <a:srgbClr val="A02345"/>
                </a:solidFill>
                <a:latin typeface="Arial"/>
                <a:cs typeface="Arial"/>
              </a:rPr>
              <a:t>Land Size</a:t>
            </a:r>
            <a:r>
              <a:rPr lang="en-US" sz="1600" b="1" dirty="0">
                <a:solidFill>
                  <a:schemeClr val="tx1">
                    <a:lumMod val="65000"/>
                    <a:lumOff val="35000"/>
                  </a:schemeClr>
                </a:solidFill>
                <a:latin typeface="Arial"/>
                <a:cs typeface="Arial"/>
              </a:rPr>
              <a:t>: 512</a:t>
            </a:r>
            <a:r>
              <a:rPr lang="en-US" sz="1600" dirty="0">
                <a:solidFill>
                  <a:schemeClr val="tx1">
                    <a:lumMod val="65000"/>
                    <a:lumOff val="35000"/>
                  </a:schemeClr>
                </a:solidFill>
                <a:latin typeface="Arial"/>
                <a:cs typeface="Arial"/>
              </a:rPr>
              <a:t>m</a:t>
            </a:r>
            <a:r>
              <a:rPr lang="en-US" sz="1600" baseline="30000" dirty="0">
                <a:solidFill>
                  <a:schemeClr val="tx1">
                    <a:lumMod val="65000"/>
                    <a:lumOff val="35000"/>
                  </a:schemeClr>
                </a:solidFill>
                <a:latin typeface="Arial"/>
                <a:cs typeface="Arial"/>
              </a:rPr>
              <a:t>2</a:t>
            </a:r>
            <a:r>
              <a:rPr lang="en-US" sz="1600" dirty="0">
                <a:solidFill>
                  <a:schemeClr val="tx1">
                    <a:lumMod val="65000"/>
                    <a:lumOff val="35000"/>
                  </a:schemeClr>
                </a:solidFill>
                <a:latin typeface="Arial"/>
                <a:cs typeface="Arial"/>
              </a:rPr>
              <a:t> </a:t>
            </a:r>
          </a:p>
          <a:p>
            <a:pPr algn="ctr"/>
            <a:r>
              <a:rPr lang="en-US" sz="1600" b="1" dirty="0">
                <a:solidFill>
                  <a:srgbClr val="A02345"/>
                </a:solidFill>
                <a:latin typeface="Arial"/>
                <a:cs typeface="Arial"/>
              </a:rPr>
              <a:t>Frontage: </a:t>
            </a:r>
            <a:r>
              <a:rPr lang="en-US" sz="1600" b="1" dirty="0">
                <a:solidFill>
                  <a:schemeClr val="tx1">
                    <a:lumMod val="65000"/>
                    <a:lumOff val="35000"/>
                  </a:schemeClr>
                </a:solidFill>
                <a:latin typeface="Arial"/>
                <a:cs typeface="Arial"/>
              </a:rPr>
              <a:t>16</a:t>
            </a:r>
            <a:r>
              <a:rPr lang="en-US" sz="1600" dirty="0">
                <a:solidFill>
                  <a:schemeClr val="tx1">
                    <a:lumMod val="65000"/>
                    <a:lumOff val="35000"/>
                  </a:schemeClr>
                </a:solidFill>
                <a:latin typeface="Arial"/>
                <a:cs typeface="Arial"/>
              </a:rPr>
              <a:t>m</a:t>
            </a:r>
          </a:p>
        </p:txBody>
      </p:sp>
      <p:sp>
        <p:nvSpPr>
          <p:cNvPr id="18" name="Rectangle 17"/>
          <p:cNvSpPr/>
          <p:nvPr/>
        </p:nvSpPr>
        <p:spPr>
          <a:xfrm>
            <a:off x="214303" y="4698294"/>
            <a:ext cx="4910590" cy="2708434"/>
          </a:xfrm>
          <a:prstGeom prst="rect">
            <a:avLst/>
          </a:prstGeom>
        </p:spPr>
        <p:txBody>
          <a:bodyPr wrap="square">
            <a:spAutoFit/>
          </a:bodyPr>
          <a:lstStyle/>
          <a:p>
            <a:r>
              <a:rPr lang="en-US" sz="1600" b="1" dirty="0">
                <a:solidFill>
                  <a:schemeClr val="tx1">
                    <a:lumMod val="75000"/>
                    <a:lumOff val="25000"/>
                  </a:schemeClr>
                </a:solidFill>
                <a:latin typeface="Arial"/>
                <a:cs typeface="Arial"/>
              </a:rPr>
              <a:t>Inclusions</a:t>
            </a: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Maximum 500mm Cut and Fill based on a 600m2 block of land.</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Colourbond roofing</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Ducted reserve cycle Air-conditioning </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Laser level ceilings to main living area</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40mm Constituted Stone Benches throughout</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900mm wide stainless-steel oven and gas cooktop</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stainless steel dishwasher</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Stainless steel double bowl undermount sink to the Kitchen.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Water point for fridge connection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LED diffused downlights throughout the home.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defTabSz="504825">
              <a:spcAft>
                <a:spcPts val="0"/>
              </a:spcAft>
              <a:buFont typeface="Symbol" panose="05050102010706020507" pitchFamily="18" charset="2"/>
              <a:buChar char=""/>
              <a:tabLst>
                <a:tab pos="404018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Freestanding bath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tabLst>
                <a:tab pos="80803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Rimless wall back to wall toilet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Framed mirrored sliding doors to Bedroom robes</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Tiled shower niches to all showers 400mm x 400mm</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br>
              <a:rPr lang="en-AU" sz="700" b="1" dirty="0">
                <a:solidFill>
                  <a:srgbClr val="AF1E82"/>
                </a:solidFill>
                <a:latin typeface="Arial" panose="020B0604020202020204" pitchFamily="34" charset="0"/>
                <a:cs typeface="Arial" panose="020B0604020202020204" pitchFamily="34" charset="0"/>
              </a:rPr>
            </a:br>
            <a:r>
              <a:rPr lang="en-AU" sz="700" b="1" dirty="0">
                <a:solidFill>
                  <a:srgbClr val="AF1E82"/>
                </a:solidFill>
                <a:latin typeface="Arial" panose="020B0604020202020204" pitchFamily="34" charset="0"/>
                <a:cs typeface="Arial" panose="020B0604020202020204" pitchFamily="34" charset="0"/>
              </a:rPr>
              <a:t>Contact our team for a full list of inclusions</a:t>
            </a:r>
          </a:p>
        </p:txBody>
      </p:sp>
      <p:sp>
        <p:nvSpPr>
          <p:cNvPr id="20" name="TextBox 19"/>
          <p:cNvSpPr txBox="1"/>
          <p:nvPr/>
        </p:nvSpPr>
        <p:spPr>
          <a:xfrm>
            <a:off x="123179" y="9279516"/>
            <a:ext cx="4046561" cy="500073"/>
          </a:xfrm>
          <a:prstGeom prst="rect">
            <a:avLst/>
          </a:prstGeom>
          <a:solidFill>
            <a:schemeClr val="bg1"/>
          </a:solidFill>
        </p:spPr>
        <p:txBody>
          <a:bodyPr wrap="square" rtlCol="0">
            <a:spAutoFit/>
          </a:bodyPr>
          <a:lstStyle/>
          <a:p>
            <a:pPr marR="48260" algn="just">
              <a:lnSpc>
                <a:spcPct val="107000"/>
              </a:lnSpc>
              <a:spcAft>
                <a:spcPts val="800"/>
              </a:spcAft>
            </a:pPr>
            <a:r>
              <a:rPr lang="en-AU" sz="500" dirty="0">
                <a:effectLst/>
                <a:latin typeface="Avenir Next LT Pro" panose="020B0504020202020204" pitchFamily="34" charset="0"/>
                <a:ea typeface="Calibri" panose="020F0502020204030204" pitchFamily="34" charset="0"/>
                <a:cs typeface="Calibri Light" panose="020F0302020204030204" pitchFamily="34" charset="0"/>
              </a:rPr>
              <a:t>* Photos &amp; illustrations are representative only and may include optional features. House and land sold separately &amp; subject to availability. Nira Homes reserves the right to change prices or expire the current promotion without notice. The Purchaser is aware it is their responsibility to make independent enquiries into restrictions on the property in relation to Developer Guidelines, Building Envelopes and Plan of subdivision before purchasing the land. Proposed home &amp; land package is subject to engineering plans &amp; developer’s approval &amp; may need to be altered to comply with estate covenants and may affect pricing.</a:t>
            </a:r>
            <a:endParaRPr lang="en-AU"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B3D85A9-6376-104C-8A93-6EC6F56A30F0}"/>
              </a:ext>
            </a:extLst>
          </p:cNvPr>
          <p:cNvPicPr>
            <a:picLocks noChangeAspect="1"/>
          </p:cNvPicPr>
          <p:nvPr/>
        </p:nvPicPr>
        <p:blipFill>
          <a:blip r:embed="rId4"/>
          <a:stretch>
            <a:fillRect/>
          </a:stretch>
        </p:blipFill>
        <p:spPr>
          <a:xfrm>
            <a:off x="776295" y="9779589"/>
            <a:ext cx="5943600" cy="850900"/>
          </a:xfrm>
          <a:prstGeom prst="rect">
            <a:avLst/>
          </a:prstGeom>
        </p:spPr>
      </p:pic>
      <p:pic>
        <p:nvPicPr>
          <p:cNvPr id="6" name="Picture 5">
            <a:extLst>
              <a:ext uri="{FF2B5EF4-FFF2-40B4-BE49-F238E27FC236}">
                <a16:creationId xmlns:a16="http://schemas.microsoft.com/office/drawing/2014/main" id="{4115225B-D0A7-C94A-A066-E7968539D275}"/>
              </a:ext>
            </a:extLst>
          </p:cNvPr>
          <p:cNvPicPr>
            <a:picLocks noChangeAspect="1"/>
          </p:cNvPicPr>
          <p:nvPr/>
        </p:nvPicPr>
        <p:blipFill>
          <a:blip r:embed="rId5"/>
          <a:stretch>
            <a:fillRect/>
          </a:stretch>
        </p:blipFill>
        <p:spPr>
          <a:xfrm>
            <a:off x="1629596" y="5106"/>
            <a:ext cx="4371153" cy="1858074"/>
          </a:xfrm>
          <a:prstGeom prst="rect">
            <a:avLst/>
          </a:prstGeom>
        </p:spPr>
      </p:pic>
      <p:pic>
        <p:nvPicPr>
          <p:cNvPr id="14" name="Picture 13">
            <a:extLst>
              <a:ext uri="{FF2B5EF4-FFF2-40B4-BE49-F238E27FC236}">
                <a16:creationId xmlns:a16="http://schemas.microsoft.com/office/drawing/2014/main" id="{42C56CCA-49B4-BE41-9A3C-9073572F60FB}"/>
              </a:ext>
            </a:extLst>
          </p:cNvPr>
          <p:cNvPicPr>
            <a:picLocks noChangeAspect="1"/>
          </p:cNvPicPr>
          <p:nvPr/>
        </p:nvPicPr>
        <p:blipFill>
          <a:blip r:embed="rId6"/>
          <a:stretch>
            <a:fillRect/>
          </a:stretch>
        </p:blipFill>
        <p:spPr>
          <a:xfrm>
            <a:off x="177477" y="10106990"/>
            <a:ext cx="584200" cy="495300"/>
          </a:xfrm>
          <a:prstGeom prst="rect">
            <a:avLst/>
          </a:prstGeom>
        </p:spPr>
      </p:pic>
      <p:pic>
        <p:nvPicPr>
          <p:cNvPr id="19" name="Picture 18">
            <a:extLst>
              <a:ext uri="{FF2B5EF4-FFF2-40B4-BE49-F238E27FC236}">
                <a16:creationId xmlns:a16="http://schemas.microsoft.com/office/drawing/2014/main" id="{7821D659-B2CE-E945-B80F-291D5BB6377F}"/>
              </a:ext>
            </a:extLst>
          </p:cNvPr>
          <p:cNvPicPr>
            <a:picLocks noChangeAspect="1"/>
          </p:cNvPicPr>
          <p:nvPr/>
        </p:nvPicPr>
        <p:blipFill>
          <a:blip r:embed="rId7"/>
          <a:stretch>
            <a:fillRect/>
          </a:stretch>
        </p:blipFill>
        <p:spPr>
          <a:xfrm>
            <a:off x="6853161" y="10106990"/>
            <a:ext cx="635000" cy="495300"/>
          </a:xfrm>
          <a:prstGeom prst="rect">
            <a:avLst/>
          </a:prstGeom>
        </p:spPr>
      </p:pic>
      <p:sp>
        <p:nvSpPr>
          <p:cNvPr id="21" name="Rectangle 20">
            <a:extLst>
              <a:ext uri="{FF2B5EF4-FFF2-40B4-BE49-F238E27FC236}">
                <a16:creationId xmlns:a16="http://schemas.microsoft.com/office/drawing/2014/main" id="{60B5CB67-638A-3E40-97E3-E668856C3495}"/>
              </a:ext>
            </a:extLst>
          </p:cNvPr>
          <p:cNvSpPr/>
          <p:nvPr/>
        </p:nvSpPr>
        <p:spPr>
          <a:xfrm>
            <a:off x="3848433" y="8748537"/>
            <a:ext cx="3500131" cy="1384995"/>
          </a:xfrm>
          <a:prstGeom prst="rect">
            <a:avLst/>
          </a:prstGeom>
        </p:spPr>
        <p:txBody>
          <a:bodyPr wrap="square">
            <a:spAutoFit/>
          </a:bodyPr>
          <a:lstStyle/>
          <a:p>
            <a:pPr algn="ctr"/>
            <a:r>
              <a:rPr lang="en-US" sz="1400" b="1" dirty="0">
                <a:solidFill>
                  <a:srgbClr val="AF1E82"/>
                </a:solidFill>
                <a:latin typeface="Arial"/>
                <a:cs typeface="Arial"/>
              </a:rPr>
              <a:t>Builder: </a:t>
            </a:r>
            <a:r>
              <a:rPr lang="en-US" sz="1400" dirty="0">
                <a:solidFill>
                  <a:schemeClr val="tx1">
                    <a:lumMod val="75000"/>
                    <a:lumOff val="25000"/>
                  </a:schemeClr>
                </a:solidFill>
                <a:latin typeface="Arial"/>
                <a:cs typeface="Arial"/>
              </a:rPr>
              <a:t>Henry Day</a:t>
            </a:r>
            <a:endParaRPr lang="en-US" sz="1400" b="1" dirty="0">
              <a:solidFill>
                <a:srgbClr val="AF1E82"/>
              </a:solidFill>
              <a:latin typeface="Arial"/>
              <a:cs typeface="Arial"/>
            </a:endParaRPr>
          </a:p>
          <a:p>
            <a:pPr algn="ctr"/>
            <a:r>
              <a:rPr lang="en-US" sz="1400" b="1" dirty="0">
                <a:solidFill>
                  <a:srgbClr val="AF1E82"/>
                </a:solidFill>
                <a:latin typeface="Arial"/>
                <a:cs typeface="Arial"/>
              </a:rPr>
              <a:t>Phone: </a:t>
            </a:r>
            <a:r>
              <a:rPr lang="en-US" sz="1400" dirty="0">
                <a:solidFill>
                  <a:schemeClr val="tx1">
                    <a:lumMod val="75000"/>
                    <a:lumOff val="25000"/>
                  </a:schemeClr>
                </a:solidFill>
                <a:latin typeface="Arial"/>
                <a:cs typeface="Arial"/>
              </a:rPr>
              <a:t>0411 177 813</a:t>
            </a:r>
          </a:p>
          <a:p>
            <a:pPr algn="ctr"/>
            <a:endParaRPr lang="en-US" sz="1400" b="1" dirty="0">
              <a:solidFill>
                <a:srgbClr val="AF1E82"/>
              </a:solidFill>
              <a:latin typeface="Arial"/>
              <a:cs typeface="Arial"/>
            </a:endParaRPr>
          </a:p>
          <a:p>
            <a:pPr algn="ctr"/>
            <a:r>
              <a:rPr lang="en-US" sz="1400" b="1" dirty="0">
                <a:solidFill>
                  <a:srgbClr val="AF1E82"/>
                </a:solidFill>
                <a:latin typeface="Arial"/>
                <a:cs typeface="Arial"/>
              </a:rPr>
              <a:t>Land Agent: </a:t>
            </a:r>
            <a:r>
              <a:rPr lang="en-US" sz="1400" dirty="0">
                <a:solidFill>
                  <a:schemeClr val="tx1">
                    <a:lumMod val="95000"/>
                    <a:lumOff val="5000"/>
                  </a:schemeClr>
                </a:solidFill>
                <a:latin typeface="Arial"/>
                <a:cs typeface="Arial"/>
              </a:rPr>
              <a:t>Heather</a:t>
            </a:r>
          </a:p>
          <a:p>
            <a:pPr algn="ctr"/>
            <a:r>
              <a:rPr lang="en-US" sz="1400" b="1" dirty="0">
                <a:solidFill>
                  <a:srgbClr val="AF1E82"/>
                </a:solidFill>
                <a:latin typeface="Arial"/>
                <a:cs typeface="Arial"/>
              </a:rPr>
              <a:t>Phone: </a:t>
            </a:r>
            <a:r>
              <a:rPr lang="en-US" sz="1400" dirty="0">
                <a:solidFill>
                  <a:schemeClr val="tx1">
                    <a:lumMod val="95000"/>
                    <a:lumOff val="5000"/>
                  </a:schemeClr>
                </a:solidFill>
                <a:latin typeface="Arial"/>
                <a:cs typeface="Arial"/>
              </a:rPr>
              <a:t>0488 972 712</a:t>
            </a:r>
          </a:p>
          <a:p>
            <a:endParaRPr lang="en-US" sz="1400" dirty="0">
              <a:solidFill>
                <a:srgbClr val="AF1E82"/>
              </a:solidFill>
              <a:latin typeface="Arial"/>
              <a:cs typeface="Arial"/>
            </a:endParaRPr>
          </a:p>
        </p:txBody>
      </p:sp>
      <p:pic>
        <p:nvPicPr>
          <p:cNvPr id="16" name="Picture 15">
            <a:extLst>
              <a:ext uri="{FF2B5EF4-FFF2-40B4-BE49-F238E27FC236}">
                <a16:creationId xmlns:a16="http://schemas.microsoft.com/office/drawing/2014/main" id="{F187BD6D-D341-4682-BEAC-2942C02C3CE6}"/>
              </a:ext>
            </a:extLst>
          </p:cNvPr>
          <p:cNvPicPr>
            <a:picLocks noChangeAspect="1"/>
          </p:cNvPicPr>
          <p:nvPr/>
        </p:nvPicPr>
        <p:blipFill>
          <a:blip r:embed="rId8"/>
          <a:srcRect t="11852" b="11852"/>
          <a:stretch/>
        </p:blipFill>
        <p:spPr>
          <a:xfrm>
            <a:off x="3884200" y="5365145"/>
            <a:ext cx="3558061" cy="1920612"/>
          </a:xfrm>
          <a:prstGeom prst="rect">
            <a:avLst/>
          </a:prstGeom>
        </p:spPr>
      </p:pic>
      <p:pic>
        <p:nvPicPr>
          <p:cNvPr id="17" name="Picture 16">
            <a:extLst>
              <a:ext uri="{FF2B5EF4-FFF2-40B4-BE49-F238E27FC236}">
                <a16:creationId xmlns:a16="http://schemas.microsoft.com/office/drawing/2014/main" id="{80E0C687-2AFA-B2CA-3F6F-61F4FE2D18EA}"/>
              </a:ext>
            </a:extLst>
          </p:cNvPr>
          <p:cNvPicPr>
            <a:picLocks noChangeAspect="1"/>
          </p:cNvPicPr>
          <p:nvPr/>
        </p:nvPicPr>
        <p:blipFill rotWithShape="1">
          <a:blip r:embed="rId9"/>
          <a:srcRect l="4813" t="11852" b="11852"/>
          <a:stretch/>
        </p:blipFill>
        <p:spPr>
          <a:xfrm>
            <a:off x="4169740" y="3380520"/>
            <a:ext cx="3386808" cy="1920612"/>
          </a:xfrm>
          <a:prstGeom prst="rect">
            <a:avLst/>
          </a:prstGeom>
        </p:spPr>
      </p:pic>
    </p:spTree>
    <p:extLst>
      <p:ext uri="{BB962C8B-B14F-4D97-AF65-F5344CB8AC3E}">
        <p14:creationId xmlns:p14="http://schemas.microsoft.com/office/powerpoint/2010/main" val="1343831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265</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Cambria</vt:lpstr>
      <vt:lpstr>Symbol</vt:lpstr>
      <vt:lpstr>Office Theme</vt:lpstr>
      <vt:lpstr>PowerPoint Presentation</vt:lpstr>
    </vt:vector>
  </TitlesOfParts>
  <Company>Ivy Street Advertsing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Nira Homes Sales</cp:lastModifiedBy>
  <cp:revision>27</cp:revision>
  <cp:lastPrinted>2017-02-15T04:03:40Z</cp:lastPrinted>
  <dcterms:created xsi:type="dcterms:W3CDTF">2015-12-22T00:59:11Z</dcterms:created>
  <dcterms:modified xsi:type="dcterms:W3CDTF">2023-05-18T02:11:57Z</dcterms:modified>
</cp:coreProperties>
</file>